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69" r:id="rId16"/>
    <p:sldId id="277" r:id="rId17"/>
    <p:sldId id="278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1301" y="31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eng.muratyanasoglu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20245073@std.neu.edu.tr" TargetMode="External"/><Relationship Id="rId5" Type="http://schemas.openxmlformats.org/officeDocument/2006/relationships/hyperlink" Target="https://muratyanasoglu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uratyanasoglu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eng.muratyanasoglu@gmail.com" TargetMode="External"/><Relationship Id="rId4" Type="http://schemas.openxmlformats.org/officeDocument/2006/relationships/hyperlink" Target="mailto:20245073@std.neu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89888" cy="6858000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" y="384048"/>
            <a:ext cx="932688" cy="9326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502920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7A1E3A"/>
                </a:solidFill>
                <a:latin typeface="Calibri"/>
              </a:rPr>
              <a:t>NEAR EAST UNIVERSITY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868680"/>
            <a:ext cx="7167155" cy="3000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 dirty="0">
                <a:solidFill>
                  <a:srgbClr val="5A626C"/>
                </a:solidFill>
                <a:latin typeface="Calibri"/>
              </a:rPr>
              <a:t>Institute of Graduate Studies | Department of Artificial Intelligence Engineering</a:t>
            </a:r>
            <a:r>
              <a:rPr lang="tr-TR" sz="1350" dirty="0">
                <a:solidFill>
                  <a:srgbClr val="5A626C"/>
                </a:solidFill>
              </a:rPr>
              <a:t> | Master of </a:t>
            </a:r>
            <a:r>
              <a:rPr lang="tr-TR" sz="1350" dirty="0" err="1">
                <a:solidFill>
                  <a:srgbClr val="5A626C"/>
                </a:solidFill>
              </a:rPr>
              <a:t>Science</a:t>
            </a:r>
            <a:endParaRPr sz="1350" dirty="0">
              <a:solidFill>
                <a:srgbClr val="5A626C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57400" y="1280160"/>
            <a:ext cx="9251066" cy="542544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338" y="1622308"/>
            <a:ext cx="2838543" cy="7547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7400" y="2485043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50" b="1" dirty="0">
                <a:solidFill>
                  <a:srgbClr val="292F36"/>
                </a:solidFill>
                <a:latin typeface="Calibri"/>
              </a:rPr>
              <a:t>Design and Evaluation of </a:t>
            </a:r>
            <a:r>
              <a:rPr sz="2250" b="1" dirty="0" err="1">
                <a:solidFill>
                  <a:srgbClr val="292F36"/>
                </a:solidFill>
                <a:latin typeface="Calibri"/>
              </a:rPr>
              <a:t>HiveSentinel</a:t>
            </a:r>
            <a:r>
              <a:rPr sz="2250" b="1" dirty="0">
                <a:solidFill>
                  <a:srgbClr val="292F36"/>
                </a:solidFill>
                <a:latin typeface="Calibri"/>
              </a:rPr>
              <a:t> AI:
A Multi-Platform System for Bee Pest Monitoring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11322" y="3440826"/>
            <a:ext cx="540910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7A1E3A"/>
                </a:solidFill>
                <a:latin typeface="Calibri"/>
              </a:rPr>
              <a:t>M.Sc. Thesis Defense Presentation</a:t>
            </a:r>
            <a:r>
              <a:rPr lang="tr-TR" sz="1800" b="1" dirty="0">
                <a:solidFill>
                  <a:srgbClr val="7A1E3A"/>
                </a:solidFill>
                <a:latin typeface="Calibri"/>
              </a:rPr>
              <a:t> </a:t>
            </a:r>
            <a:r>
              <a:rPr lang="tr-TR" dirty="0"/>
              <a:t>| </a:t>
            </a:r>
            <a:r>
              <a:rPr lang="tr-TR" dirty="0" err="1"/>
              <a:t>Nicosia</a:t>
            </a:r>
            <a:r>
              <a:rPr lang="tr-TR" dirty="0"/>
              <a:t> , </a:t>
            </a:r>
            <a:r>
              <a:rPr lang="tr-TR" dirty="0" err="1"/>
              <a:t>June</a:t>
            </a:r>
            <a:r>
              <a:rPr lang="tr-TR" dirty="0"/>
              <a:t> 2026</a:t>
            </a:r>
          </a:p>
          <a:p>
            <a:pPr algn="ctr"/>
            <a:endParaRPr sz="1800" b="1" dirty="0">
              <a:solidFill>
                <a:srgbClr val="7A1E3A"/>
              </a:solidFill>
              <a:latin typeface="Calibri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718" y="3929378"/>
            <a:ext cx="1306314" cy="130631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615879" y="5347424"/>
            <a:ext cx="8174042" cy="1149895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525366" y="5408192"/>
            <a:ext cx="83810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dirty="0">
                <a:latin typeface="Calibri"/>
              </a:rPr>
              <a:t>Muhammed Murat </a:t>
            </a:r>
            <a:r>
              <a:rPr sz="1600" dirty="0" err="1">
                <a:latin typeface="Calibri"/>
              </a:rPr>
              <a:t>Yanaşoğlu</a:t>
            </a:r>
            <a:endParaRPr sz="1600" dirty="0">
              <a:latin typeface="Calibri"/>
            </a:endParaRPr>
          </a:p>
          <a:p>
            <a:pPr algn="ctr"/>
            <a:r>
              <a:rPr lang="en-US" sz="1600" dirty="0"/>
              <a:t>M.Sc. Artificial Intelligence Engineering | Near East University</a:t>
            </a:r>
          </a:p>
          <a:p>
            <a:pPr algn="ctr"/>
            <a:r>
              <a:rPr lang="en-US" sz="1600" dirty="0"/>
              <a:t>Student Number: 20245073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B9F39AC-FFA7-5D51-8DA7-27767B1FAE6D}"/>
              </a:ext>
            </a:extLst>
          </p:cNvPr>
          <p:cNvSpPr txBox="1"/>
          <p:nvPr/>
        </p:nvSpPr>
        <p:spPr>
          <a:xfrm>
            <a:off x="2057400" y="6185961"/>
            <a:ext cx="9251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solidFill>
                  <a:srgbClr val="5A626C"/>
                </a:solidFill>
                <a:hlinkClick r:id="rId5"/>
              </a:rPr>
              <a:t>https://muratyanasoglu.com/ </a:t>
            </a:r>
            <a:r>
              <a:rPr lang="tr-TR" sz="1200" dirty="0">
                <a:solidFill>
                  <a:srgbClr val="5A626C"/>
                </a:solidFill>
              </a:rPr>
              <a:t>| </a:t>
            </a:r>
            <a:r>
              <a:rPr lang="tr-TR" sz="1200" dirty="0">
                <a:solidFill>
                  <a:srgbClr val="5A626C"/>
                </a:solidFill>
                <a:latin typeface="Calibri"/>
                <a:hlinkClick r:id="rId6"/>
              </a:rPr>
              <a:t>20245073@std.neu.edu.tr</a:t>
            </a:r>
            <a:r>
              <a:rPr lang="tr-TR" sz="1200" dirty="0">
                <a:solidFill>
                  <a:srgbClr val="5A626C"/>
                </a:solidFill>
                <a:latin typeface="Calibri"/>
              </a:rPr>
              <a:t> </a:t>
            </a:r>
            <a:r>
              <a:rPr lang="tr-TR" sz="1200" dirty="0">
                <a:solidFill>
                  <a:srgbClr val="5A626C"/>
                </a:solidFill>
              </a:rPr>
              <a:t>| </a:t>
            </a:r>
            <a:r>
              <a:rPr lang="tr-TR" sz="1200" dirty="0">
                <a:solidFill>
                  <a:srgbClr val="5A626C"/>
                </a:solidFill>
                <a:hlinkClick r:id="rId7"/>
              </a:rPr>
              <a:t>eng.muratyanasoglu@gmail.com</a:t>
            </a:r>
            <a:r>
              <a:rPr lang="tr-TR" sz="1200" dirty="0">
                <a:solidFill>
                  <a:srgbClr val="5A626C"/>
                </a:solidFill>
              </a:rPr>
              <a:t> | </a:t>
            </a:r>
            <a:r>
              <a:rPr lang="tr-TR" sz="1200" dirty="0"/>
              <a:t>+905338324602 </a:t>
            </a:r>
            <a:endParaRPr lang="tr-TR" sz="1200" b="0" dirty="0"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Presentation 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914400"/>
            <a:ext cx="1106424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1143000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179576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1124712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1. Research background, problem statement, and objectives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1874519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1911095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1856231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2. HiveSentinel AI system overview and methodology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606040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2642616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2587752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3. Dataset, validation strategy, and implementation layers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3337560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374136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319272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4. Main results: web platform, desktop-local model, and edge runtime</a:t>
            </a:r>
          </a:p>
        </p:txBody>
      </p:sp>
      <p:sp>
        <p:nvSpPr>
          <p:cNvPr id="20" name="Oval 19"/>
          <p:cNvSpPr/>
          <p:nvPr/>
        </p:nvSpPr>
        <p:spPr>
          <a:xfrm>
            <a:off x="914400" y="4069080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4105656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4050792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5. Discussion, comparison with literature, and research question answers</a:t>
            </a:r>
          </a:p>
        </p:txBody>
      </p:sp>
      <p:sp>
        <p:nvSpPr>
          <p:cNvPr id="23" name="Oval 22"/>
          <p:cNvSpPr/>
          <p:nvPr/>
        </p:nvSpPr>
        <p:spPr>
          <a:xfrm>
            <a:off x="914400" y="4800600"/>
            <a:ext cx="384048" cy="384048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4837176"/>
            <a:ext cx="384048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782312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800" b="0">
                <a:solidFill>
                  <a:srgbClr val="292F36"/>
                </a:solidFill>
                <a:latin typeface="Calibri"/>
              </a:rPr>
              <a:t>6. Limitations, contributions, future work, and conclusion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5212080"/>
            <a:ext cx="2926080" cy="731520"/>
          </a:xfrm>
          <a:prstGeom prst="roundRect">
            <a:avLst/>
          </a:prstGeom>
          <a:solidFill>
            <a:srgbClr val="F2F4F7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29600" y="5413248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150" b="1">
                <a:solidFill>
                  <a:srgbClr val="7A1E3A"/>
                </a:solidFill>
                <a:latin typeface="Calibri"/>
              </a:rPr>
              <a:t>Focus: key findings, defensible evidence, and bounded claims</a:t>
            </a:r>
          </a:p>
        </p:txBody>
      </p:sp>
      <p:pic>
        <p:nvPicPr>
          <p:cNvPr id="29" name="Picture 28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Background and Motivation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2926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Apiculture Need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554480"/>
            <a:ext cx="2697480" cy="3749039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Bee health monitoring is increasingly important due to invasive pests, predatory insects, and delayed reaction to field changes.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Manual monitoring and incomplete digital tools create inconsistency, delay, and weak traceability.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1097280"/>
            <a:ext cx="2926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06908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14223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Technology Opportunity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78808" y="1554480"/>
            <a:ext cx="2697480" cy="3749039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Recent advances in computer vision and deep learning make automated insect recognition increasingly feasible.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Useful field systems require more than a model: they also need software layers, operational controls, and runtime safety mechanisms.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43800" y="1097280"/>
            <a:ext cx="2926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54380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61695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Practical Constraint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53527" y="1554480"/>
            <a:ext cx="2697480" cy="3749039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Deployment must remain effective under limited connectivity, local inference needs, and low-resource hardware.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600">
                <a:solidFill>
                  <a:srgbClr val="292F36"/>
                </a:solidFill>
                <a:latin typeface="Calibri"/>
              </a:defRPr>
            </a:pPr>
            <a:r>
              <a:t>A defensible system must be demonstrable, reproducible, and suitable for online/offline contexts.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669280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 dirty="0">
                <a:solidFill>
                  <a:srgbClr val="7A1E3A"/>
                </a:solidFill>
                <a:latin typeface="Calibri"/>
              </a:rPr>
              <a:t>Motivating question: How can bee pest monitoring be implemented as a traceable, multi-platform AI system rather than as an isolated classifier?</a:t>
            </a:r>
          </a:p>
        </p:txBody>
      </p:sp>
      <p:pic>
        <p:nvPicPr>
          <p:cNvPr id="21" name="Picture 20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Problem Statement, Objectives, and Research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914400"/>
            <a:ext cx="516636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48640" y="914400"/>
            <a:ext cx="516636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950976"/>
            <a:ext cx="502005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Problem and Study Aim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1417320"/>
            <a:ext cx="4800600" cy="342900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550">
                <a:solidFill>
                  <a:srgbClr val="292F36"/>
                </a:solidFill>
                <a:latin typeface="Calibri"/>
              </a:defRPr>
            </a:pPr>
            <a:r>
              <a:t>Problem: The absence of a complete, integrated, reproducible, and constraint-aware AI framework for bee pest monitoring validated across deployment levels.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550">
                <a:solidFill>
                  <a:srgbClr val="292F36"/>
                </a:solidFill>
                <a:latin typeface="Calibri"/>
              </a:defRPr>
            </a:pPr>
            <a:r>
              <a:t>Aim: To create, implement, and evaluate HiveSentinel AI as a cross-platform bee pest monitoring system with web, desktop-local, and edge-local components.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550">
                <a:solidFill>
                  <a:srgbClr val="292F36"/>
                </a:solidFill>
                <a:latin typeface="Calibri"/>
              </a:defRPr>
            </a:pPr>
            <a:r>
              <a:t>Purpose: To assess system architecture, model behavior, reproducibility, and the operational limits of edge software within a structured evidence framework.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754880"/>
            <a:ext cx="466344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250" b="1">
                <a:solidFill>
                  <a:srgbClr val="7A1E3A"/>
                </a:solidFill>
                <a:latin typeface="Calibri"/>
              </a:rPr>
              <a:t>Key research gaps addressed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074920"/>
            <a:ext cx="205740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250" b="0">
                <a:solidFill>
                  <a:srgbClr val="292F36"/>
                </a:solidFill>
                <a:latin typeface="Calibri"/>
              </a:rPr>
              <a:t>• Integration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79" y="5074920"/>
            <a:ext cx="205740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250" b="0">
                <a:solidFill>
                  <a:srgbClr val="292F36"/>
                </a:solidFill>
                <a:latin typeface="Calibri"/>
              </a:rPr>
              <a:t>• Traceability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486400"/>
            <a:ext cx="205740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250" b="0">
                <a:solidFill>
                  <a:srgbClr val="292F36"/>
                </a:solidFill>
                <a:latin typeface="Calibri"/>
              </a:rPr>
              <a:t>• Deployment gap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79" y="5486400"/>
            <a:ext cx="205740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250" b="0">
                <a:solidFill>
                  <a:srgbClr val="292F36"/>
                </a:solidFill>
                <a:latin typeface="Calibri"/>
              </a:rPr>
              <a:t>• Domain translation gap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914400"/>
            <a:ext cx="571500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943600" y="914400"/>
            <a:ext cx="57150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16752" y="950976"/>
            <a:ext cx="55686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Research Questions (RQ1–RQ5)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08192" y="1417320"/>
            <a:ext cx="539496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40">
                <a:solidFill>
                  <a:srgbClr val="292F36"/>
                </a:solidFill>
                <a:latin typeface="Calibri"/>
              </a:defRPr>
            </a:pPr>
            <a:r>
              <a:t>RQ1: Can a web-based application and AI pipeline work together to provide a complete monitoring workflow?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40">
                <a:solidFill>
                  <a:srgbClr val="292F36"/>
                </a:solidFill>
                <a:latin typeface="Calibri"/>
              </a:defRPr>
            </a:pPr>
            <a:r>
              <a:t>RQ2: How well does a desktop-based local model perform classification on the project dataset, and what does this mean in practice?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40">
                <a:solidFill>
                  <a:srgbClr val="292F36"/>
                </a:solidFill>
                <a:latin typeface="Calibri"/>
              </a:defRPr>
            </a:pPr>
            <a:r>
              <a:t>RQ3: Can the system operate offline with a stable API and measurable stress-performance tradeoffs?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40">
                <a:solidFill>
                  <a:srgbClr val="292F36"/>
                </a:solidFill>
                <a:latin typeface="Calibri"/>
              </a:defRPr>
            </a:pPr>
            <a:r>
              <a:t>RQ4: Is a Raspberry Pi-based runtime feasible if inference requests are controlled through rate limiting?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40">
                <a:solidFill>
                  <a:srgbClr val="292F36"/>
                </a:solidFill>
                <a:latin typeface="Calibri"/>
              </a:defRPr>
            </a:pPr>
            <a:r>
              <a:t>RQ5: What additional requirements must be satisfied before validated physical edge performance can be claimed on Raspberry Pi 4 hardware?</a:t>
            </a:r>
          </a:p>
        </p:txBody>
      </p:sp>
      <p:pic>
        <p:nvPicPr>
          <p:cNvPr id="21" name="Picture 20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HiveSentinel AI Overview and Significance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292608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Web Platform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" y="1600200"/>
            <a:ext cx="2651760" cy="2194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500" b="0">
                <a:solidFill>
                  <a:srgbClr val="292F36"/>
                </a:solidFill>
                <a:latin typeface="Calibri"/>
              </a:rPr>
              <a:t>User-facing monitoring and workflow layer
Browser and server stack
Validation: build/API/auth probes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1097280"/>
            <a:ext cx="292608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06908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14223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Desktop Local 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7096" y="1600200"/>
            <a:ext cx="2651760" cy="2194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500" b="0">
                <a:solidFill>
                  <a:srgbClr val="292F36"/>
                </a:solidFill>
                <a:latin typeface="Calibri"/>
              </a:rPr>
              <a:t>Training, evaluation, and local inference pipeline
Laptop/desktop host
Validation: dataset integrity, Phase 3 metrics, stress benchmark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43800" y="1097280"/>
            <a:ext cx="292608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543800" y="1097280"/>
            <a:ext cx="29260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616952" y="1133856"/>
            <a:ext cx="27797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Edge Runtime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1816" y="1600200"/>
            <a:ext cx="2651760" cy="2194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500" b="0">
                <a:solidFill>
                  <a:srgbClr val="292F36"/>
                </a:solidFill>
                <a:latin typeface="Calibri"/>
              </a:rPr>
              <a:t>ONNX/Flask inference for low-resource devices
Raspberry Pi-class target
Validation: package checks, paced API sweep, rate-limit probe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480560"/>
            <a:ext cx="107899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85800" y="4480560"/>
            <a:ext cx="107899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8952" y="4517136"/>
            <a:ext cx="106436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Why the study matters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89204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300" b="1">
                <a:solidFill>
                  <a:srgbClr val="7A1E3A"/>
                </a:solidFill>
                <a:latin typeface="Calibri"/>
              </a:rPr>
              <a:t>Scholarship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5138928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080" b="0">
                <a:solidFill>
                  <a:srgbClr val="292F36"/>
                </a:solidFill>
                <a:latin typeface="Calibri"/>
              </a:rPr>
              <a:t>Documents how AI systems can be constructed, integrated, and evaluated across software layers.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8848" y="489204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300" b="1">
                <a:solidFill>
                  <a:srgbClr val="7A1E3A"/>
                </a:solidFill>
                <a:latin typeface="Calibri"/>
              </a:rPr>
              <a:t>Technology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5138928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080" b="0">
                <a:solidFill>
                  <a:srgbClr val="292F36"/>
                </a:solidFill>
                <a:latin typeface="Calibri"/>
              </a:rPr>
              <a:t>Shows interaction among training, APIs, local inference, and operational constraints.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83296" y="489204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300" b="1">
                <a:solidFill>
                  <a:srgbClr val="7A1E3A"/>
                </a:solidFill>
                <a:latin typeface="Calibri"/>
              </a:rPr>
              <a:t>Practice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29016" y="5138928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080" b="0">
                <a:solidFill>
                  <a:srgbClr val="292F36"/>
                </a:solidFill>
                <a:latin typeface="Calibri"/>
              </a:rPr>
              <a:t>Supports earlier detection of hive-related threats while separating software evidence from field evidence responsibly.</a:t>
            </a:r>
          </a:p>
        </p:txBody>
      </p:sp>
      <p:pic>
        <p:nvPicPr>
          <p:cNvPr id="29" name="Picture 28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System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621792"/>
            <a:ext cx="9326880" cy="2377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A626C"/>
                </a:solidFill>
                <a:latin typeface="Calibri"/>
              </a:rPr>
              <a:t>Figure 1 from the thesis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731520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34440"/>
            <a:ext cx="6858000" cy="4626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5938647"/>
            <a:ext cx="68580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i="1">
                <a:solidFill>
                  <a:srgbClr val="5A626C"/>
                </a:solidFill>
                <a:latin typeface="Calibri"/>
              </a:rPr>
              <a:t>Figure 1. Multi-platform system architecture of HiveSentinel AI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914400"/>
            <a:ext cx="36118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01000" y="914400"/>
            <a:ext cx="36118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74152" y="950976"/>
            <a:ext cx="34655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Interpretation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1417320"/>
            <a:ext cx="3246120" cy="4480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Application layer: Next.js-based website services and user workflows.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Model lifecycle layer: dataset preparation, training runs, evaluations, and production weights.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Edge runtime layer: ONNX models served via CLI and Flask with input and rate limits.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Evidence layer: result files, metric snapshots, logs, and reproducibility artifacts across all three components.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Integration is configuration-dependent; the thesis does not claim that every live deployment always routes through all layers simultaneously.</a:t>
            </a:r>
          </a:p>
        </p:txBody>
      </p:sp>
      <p:pic>
        <p:nvPicPr>
          <p:cNvPr id="16" name="Picture 15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Methodology and Evidence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621792"/>
            <a:ext cx="9326880" cy="2377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A626C"/>
                </a:solidFill>
                <a:latin typeface="Calibri"/>
              </a:rPr>
              <a:t>Design-and-evaluation approach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699516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6355080" cy="47232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5984367"/>
            <a:ext cx="6355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i="1" dirty="0">
                <a:solidFill>
                  <a:srgbClr val="5A626C"/>
                </a:solidFill>
                <a:latin typeface="Calibri"/>
              </a:rPr>
              <a:t>Figure 4. Methodology and evidence workflow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26679" y="914400"/>
            <a:ext cx="379476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26679" y="914400"/>
            <a:ext cx="379476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99831" y="950976"/>
            <a:ext cx="364845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Methodological Notes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9560" y="1417320"/>
            <a:ext cx="3429000" cy="452628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Research design: implementation-oriented design-and-evaluation study.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Three interrelated layers: web platform, desktop-local AI pipeline, and low-resource edge runtime.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Evidence is grounded in versioned project documents, dataset summaries, model configurations, evaluation outputs, API validations, and runtime logs.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Desktop-local and edge-runtime tracks are treated separately to avoid confusion between validation-split results, example-image diagnostics, and hardware-field claims.</a:t>
            </a:r>
          </a:p>
        </p:txBody>
      </p:sp>
      <p:pic>
        <p:nvPicPr>
          <p:cNvPr id="16" name="Picture 15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Dataset and Class Taxonomy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7512" y="685800"/>
            <a:ext cx="1466088" cy="64008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694944"/>
            <a:ext cx="1600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7A1E3A"/>
                </a:solidFill>
                <a:latin typeface="Calibri"/>
              </a:rPr>
              <a:t>99,067</a:t>
            </a:r>
          </a:p>
          <a:p>
            <a:pPr algn="ctr"/>
            <a:r>
              <a:rPr sz="1150" dirty="0">
                <a:solidFill>
                  <a:srgbClr val="5A626C"/>
                </a:solidFill>
                <a:latin typeface="Calibri"/>
              </a:rPr>
              <a:t>Total images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52658" y="694945"/>
            <a:ext cx="1281142" cy="630936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86000" y="717725"/>
            <a:ext cx="1600200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7A1E3A"/>
                </a:solidFill>
                <a:latin typeface="Calibri"/>
              </a:rPr>
              <a:t>68,774</a:t>
            </a:r>
          </a:p>
          <a:p>
            <a:pPr algn="ctr"/>
            <a:r>
              <a:rPr sz="1150" dirty="0">
                <a:solidFill>
                  <a:srgbClr val="5A626C"/>
                </a:solidFill>
                <a:latin typeface="Calibri"/>
              </a:rPr>
              <a:t>Train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51093" y="733119"/>
            <a:ext cx="1495978" cy="592762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46178" y="733119"/>
            <a:ext cx="1495978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7A1E3A"/>
                </a:solidFill>
                <a:latin typeface="Calibri"/>
              </a:rPr>
              <a:t>14,376</a:t>
            </a:r>
          </a:p>
          <a:p>
            <a:pPr algn="ctr"/>
            <a:r>
              <a:rPr sz="1150" dirty="0">
                <a:solidFill>
                  <a:srgbClr val="5A626C"/>
                </a:solidFill>
                <a:latin typeface="Calibri"/>
              </a:rPr>
              <a:t>Validation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83580" y="765090"/>
            <a:ext cx="1354762" cy="566928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0861" y="747842"/>
            <a:ext cx="1600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7A1E3A"/>
                </a:solidFill>
                <a:latin typeface="Calibri"/>
              </a:rPr>
              <a:t>15,917</a:t>
            </a:r>
          </a:p>
          <a:p>
            <a:pPr algn="ctr"/>
            <a:r>
              <a:rPr sz="1150" dirty="0">
                <a:solidFill>
                  <a:srgbClr val="5A626C"/>
                </a:solidFill>
                <a:latin typeface="Calibri"/>
              </a:rPr>
              <a:t>Test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1500" y="1972098"/>
            <a:ext cx="5486400" cy="43261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72008" y="1587124"/>
            <a:ext cx="54864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2008" y="1591056"/>
            <a:ext cx="53400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 dirty="0">
                <a:solidFill>
                  <a:srgbClr val="FFFFFF"/>
                </a:solidFill>
                <a:latin typeface="Calibri"/>
              </a:rPr>
              <a:t>Class distribution summary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97976"/>
              </p:ext>
            </p:extLst>
          </p:nvPr>
        </p:nvGraphicFramePr>
        <p:xfrm>
          <a:off x="777240" y="2210882"/>
          <a:ext cx="5074920" cy="3935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FFFFFF"/>
                          </a:solidFill>
                          <a:latin typeface="Calibri"/>
                        </a:rPr>
                        <a:t>Class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1">
                          <a:solidFill>
                            <a:srgbClr val="FFFFFF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 dirty="0" err="1">
                          <a:solidFill>
                            <a:srgbClr val="292F36"/>
                          </a:solidFill>
                          <a:latin typeface="Calibri"/>
                        </a:rPr>
                        <a:t>honey_bee</a:t>
                      </a:r>
                      <a:endParaRPr sz="1220" b="1" dirty="0">
                        <a:solidFill>
                          <a:srgbClr val="292F36"/>
                        </a:solidFill>
                        <a:latin typeface="Calibri"/>
                      </a:endParaRP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292F36"/>
                          </a:solidFill>
                          <a:latin typeface="Calibri"/>
                        </a:rPr>
                        <a:t>12,570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292F36"/>
                          </a:solidFill>
                          <a:latin typeface="Calibri"/>
                        </a:rPr>
                        <a:t>honey_bee_varroa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292F36"/>
                          </a:solidFill>
                          <a:latin typeface="Calibri"/>
                        </a:rPr>
                        <a:t>4,500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292F36"/>
                          </a:solidFill>
                          <a:latin typeface="Calibri"/>
                        </a:rPr>
                        <a:t>hornet_asian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292F36"/>
                          </a:solidFill>
                          <a:latin typeface="Calibri"/>
                        </a:rPr>
                        <a:t>996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292F36"/>
                          </a:solidFill>
                          <a:latin typeface="Calibri"/>
                        </a:rPr>
                        <a:t>hornet_european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292F36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292F36"/>
                          </a:solidFill>
                          <a:latin typeface="Calibri"/>
                        </a:rPr>
                        <a:t>other_insect_hive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292F36"/>
                          </a:solidFill>
                          <a:latin typeface="Calibri"/>
                        </a:rPr>
                        <a:t>80,425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264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292F36"/>
                          </a:solidFill>
                          <a:latin typeface="Calibri"/>
                        </a:rPr>
                        <a:t>wasp_common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 dirty="0">
                          <a:solidFill>
                            <a:srgbClr val="292F36"/>
                          </a:solidFill>
                          <a:latin typeface="Calibri"/>
                        </a:rPr>
                        <a:t>547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63639" y="1961386"/>
            <a:ext cx="5800541" cy="4336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309360" y="1579947"/>
            <a:ext cx="57548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6309360" y="1576357"/>
            <a:ext cx="51572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 dirty="0">
                <a:solidFill>
                  <a:srgbClr val="FFFFFF"/>
                </a:solidFill>
                <a:latin typeface="Calibri"/>
              </a:rPr>
              <a:t>Split distribution by class</a:t>
            </a:r>
          </a:p>
        </p:txBody>
      </p:sp>
      <p:pic>
        <p:nvPicPr>
          <p:cNvPr id="22" name="Picture 21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077" y="2094356"/>
            <a:ext cx="5408297" cy="405237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26580" y="6046146"/>
            <a:ext cx="4828032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i="1" dirty="0">
                <a:solidFill>
                  <a:srgbClr val="5A626C"/>
                </a:solidFill>
                <a:latin typeface="Calibri"/>
              </a:rPr>
              <a:t>Figure 2. </a:t>
            </a:r>
            <a:r>
              <a:rPr sz="900" i="1" dirty="0" err="1">
                <a:solidFill>
                  <a:srgbClr val="5A626C"/>
                </a:solidFill>
                <a:latin typeface="Calibri"/>
              </a:rPr>
              <a:t>yolo_insects_multi</a:t>
            </a:r>
            <a:r>
              <a:rPr sz="900" i="1" dirty="0">
                <a:solidFill>
                  <a:srgbClr val="5A626C"/>
                </a:solidFill>
                <a:latin typeface="Calibri"/>
              </a:rPr>
              <a:t> class distribution by split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536" y="6240779"/>
            <a:ext cx="10607040" cy="256032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150" b="0" dirty="0">
                <a:solidFill>
                  <a:srgbClr val="5A626C"/>
                </a:solidFill>
                <a:latin typeface="Calibri"/>
              </a:rPr>
              <a:t>Dataset classes: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honey_bee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honey_bee_varroa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hornet_asian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hornet_european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other_insect_hive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, and </a:t>
            </a:r>
            <a:r>
              <a:rPr sz="1150" b="0" dirty="0" err="1">
                <a:solidFill>
                  <a:srgbClr val="5A626C"/>
                </a:solidFill>
                <a:latin typeface="Calibri"/>
              </a:rPr>
              <a:t>wasp_common</a:t>
            </a:r>
            <a:r>
              <a:rPr sz="1150" b="0" dirty="0">
                <a:solidFill>
                  <a:srgbClr val="5A626C"/>
                </a:solidFill>
                <a:latin typeface="Calibri"/>
              </a:rPr>
              <a:t>.</a:t>
            </a:r>
          </a:p>
        </p:txBody>
      </p:sp>
      <p:pic>
        <p:nvPicPr>
          <p:cNvPr id="26" name="Picture 25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Web Platform and Application-Layer Findings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3361157" cy="5521452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3361157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950976"/>
            <a:ext cx="32880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Implemented workflow capabilities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371600"/>
            <a:ext cx="3114269" cy="3917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Authenticated analysis workflows for AI-supported image assessment.</a:t>
            </a:r>
          </a:p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Personal dashboard, analysis history, and exportable records.</a:t>
            </a:r>
          </a:p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Parallel model comparison, public guidance chatbot, learning hub, and localization layer.</a:t>
            </a:r>
          </a:p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Collaboration features: friends, direct messaging, notifications, and forum sharing.</a:t>
            </a:r>
          </a:p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Administrative functions: analytics, moderation, user management, and knowledge-base curation.</a:t>
            </a:r>
          </a:p>
          <a:p>
            <a:pPr>
              <a:lnSpc>
                <a:spcPct val="108000"/>
              </a:lnSpc>
              <a:spcAft>
                <a:spcPts val="300"/>
              </a:spcAft>
              <a:defRPr sz="1370">
                <a:solidFill>
                  <a:srgbClr val="292F36"/>
                </a:solidFill>
                <a:latin typeface="Calibri"/>
              </a:defRPr>
            </a:pPr>
            <a:r>
              <a:t>• Validation evidence: lint/tsc completed, production build completed, Prisma database initialization completed.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88541" y="914400"/>
            <a:ext cx="7875639" cy="5540502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188541" y="932687"/>
            <a:ext cx="7728833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61694" y="928558"/>
            <a:ext cx="57515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FFFFFF"/>
                </a:solidFill>
                <a:latin typeface="Calibri"/>
              </a:rPr>
              <a:t>Selected interface evidence</a:t>
            </a:r>
          </a:p>
        </p:txBody>
      </p:sp>
      <p:pic>
        <p:nvPicPr>
          <p:cNvPr id="14" name="Picture 13" descr="image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694" y="1371599"/>
            <a:ext cx="7655681" cy="48562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645191" y="6227826"/>
            <a:ext cx="54406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19" b="0" i="1" dirty="0">
                <a:solidFill>
                  <a:srgbClr val="5A626C"/>
                </a:solidFill>
                <a:latin typeface="Calibri"/>
              </a:rPr>
              <a:t>Appendix B - Figure B5. Web interface screenshot: administrative analysis records listing view.</a:t>
            </a:r>
          </a:p>
        </p:txBody>
      </p:sp>
      <p:pic>
        <p:nvPicPr>
          <p:cNvPr id="17" name="Picture 16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Validation Strategy Aligned to Research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1106424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110642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950976"/>
            <a:ext cx="109179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Research question grounding in Chapter IV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417320"/>
            <a:ext cx="960120" cy="438912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1490472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RQ1</a:t>
            </a:r>
          </a:p>
        </p:txBody>
      </p:sp>
      <p:sp>
        <p:nvSpPr>
          <p:cNvPr id="12" name="Chevron 11"/>
          <p:cNvSpPr/>
          <p:nvPr/>
        </p:nvSpPr>
        <p:spPr>
          <a:xfrm>
            <a:off x="1920240" y="1472184"/>
            <a:ext cx="457200" cy="310896"/>
          </a:xfrm>
          <a:prstGeom prst="chevron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468880" y="1399032"/>
            <a:ext cx="8412480" cy="5029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24328" y="1481328"/>
            <a:ext cx="804672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Web build, route, mutation, and analysis-endpoint evidence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221992"/>
            <a:ext cx="960120" cy="438912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2295144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RQ2</a:t>
            </a:r>
          </a:p>
        </p:txBody>
      </p:sp>
      <p:sp>
        <p:nvSpPr>
          <p:cNvPr id="17" name="Chevron 16"/>
          <p:cNvSpPr/>
          <p:nvPr/>
        </p:nvSpPr>
        <p:spPr>
          <a:xfrm>
            <a:off x="1920240" y="2276856"/>
            <a:ext cx="457200" cy="310896"/>
          </a:xfrm>
          <a:prstGeom prst="chevron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2468880" y="2203704"/>
            <a:ext cx="8412480" cy="5029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24328" y="2286000"/>
            <a:ext cx="804672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Dataset integrity, Phase 3 metrics, confusion/threshold artifacts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3026664"/>
            <a:ext cx="960120" cy="438912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" y="3099816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RQ3</a:t>
            </a:r>
          </a:p>
        </p:txBody>
      </p:sp>
      <p:sp>
        <p:nvSpPr>
          <p:cNvPr id="22" name="Chevron 21"/>
          <p:cNvSpPr/>
          <p:nvPr/>
        </p:nvSpPr>
        <p:spPr>
          <a:xfrm>
            <a:off x="1920240" y="3081528"/>
            <a:ext cx="457200" cy="310896"/>
          </a:xfrm>
          <a:prstGeom prst="chevron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2468880" y="3008376"/>
            <a:ext cx="8412480" cy="5029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624328" y="3090672"/>
            <a:ext cx="804672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Desktop stress tests, health/dashboard summaries, website stress log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831336"/>
            <a:ext cx="960120" cy="438912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2960" y="3904488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RQ4</a:t>
            </a:r>
          </a:p>
        </p:txBody>
      </p:sp>
      <p:sp>
        <p:nvSpPr>
          <p:cNvPr id="27" name="Chevron 26"/>
          <p:cNvSpPr/>
          <p:nvPr/>
        </p:nvSpPr>
        <p:spPr>
          <a:xfrm>
            <a:off x="1920240" y="3886200"/>
            <a:ext cx="457200" cy="310896"/>
          </a:xfrm>
          <a:prstGeom prst="chevron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2468880" y="3813048"/>
            <a:ext cx="8412480" cy="5029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624328" y="3895344"/>
            <a:ext cx="804672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Pytest, ONNX/Flask metrics, paced sweep, rate-limit probe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4636008"/>
            <a:ext cx="960120" cy="438912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2960" y="4709160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RQ5</a:t>
            </a:r>
          </a:p>
        </p:txBody>
      </p:sp>
      <p:sp>
        <p:nvSpPr>
          <p:cNvPr id="32" name="Chevron 31"/>
          <p:cNvSpPr/>
          <p:nvPr/>
        </p:nvSpPr>
        <p:spPr>
          <a:xfrm>
            <a:off x="1920240" y="4690872"/>
            <a:ext cx="457200" cy="310896"/>
          </a:xfrm>
          <a:prstGeom prst="chevron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468880" y="4617720"/>
            <a:ext cx="8412480" cy="5029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624328" y="4700016"/>
            <a:ext cx="8046720" cy="23774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Remaining physical Raspberry Pi 4 requirements and explicit field-protocol boundary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5760720"/>
            <a:ext cx="1051560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150" b="1">
                <a:solidFill>
                  <a:srgbClr val="5A626C"/>
                </a:solidFill>
                <a:latin typeface="Calibri"/>
              </a:rPr>
              <a:t>The thesis uses engineering evidence rather than formal null-hypothesis testing.</a:t>
            </a:r>
          </a:p>
        </p:txBody>
      </p:sp>
      <p:pic>
        <p:nvPicPr>
          <p:cNvPr id="37" name="Picture 36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Desktop-Local Model: Main Validation 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051560"/>
            <a:ext cx="224028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124712"/>
            <a:ext cx="21488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7A1E3A"/>
                </a:solidFill>
                <a:latin typeface="Calibri"/>
              </a:rPr>
              <a:t>0.96675</a:t>
            </a:r>
          </a:p>
          <a:p>
            <a:pPr algn="ctr"/>
            <a:r>
              <a:rPr sz="1150">
                <a:solidFill>
                  <a:srgbClr val="5A626C"/>
                </a:solidFill>
                <a:latin typeface="Calibri"/>
              </a:rPr>
              <a:t>Top-1 validation accuracy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80" y="1051560"/>
            <a:ext cx="224028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00400" y="1124712"/>
            <a:ext cx="21488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7A1E3A"/>
                </a:solidFill>
                <a:latin typeface="Calibri"/>
              </a:rPr>
              <a:t>0.9680</a:t>
            </a:r>
          </a:p>
          <a:p>
            <a:pPr algn="ctr"/>
            <a:r>
              <a:rPr sz="1150">
                <a:solidFill>
                  <a:srgbClr val="5A626C"/>
                </a:solidFill>
                <a:latin typeface="Calibri"/>
              </a:rPr>
              <a:t>Weighted F1-score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23560" y="1051560"/>
            <a:ext cx="224028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69280" y="1124712"/>
            <a:ext cx="21488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7A1E3A"/>
                </a:solidFill>
                <a:latin typeface="Calibri"/>
              </a:rPr>
              <a:t>0.6776</a:t>
            </a:r>
          </a:p>
          <a:p>
            <a:pPr algn="ctr"/>
            <a:r>
              <a:rPr sz="1150">
                <a:solidFill>
                  <a:srgbClr val="5A626C"/>
                </a:solidFill>
                <a:latin typeface="Calibri"/>
              </a:rPr>
              <a:t>Macro F1-score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051560"/>
            <a:ext cx="224028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38160" y="1124712"/>
            <a:ext cx="21488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7A1E3A"/>
                </a:solidFill>
                <a:latin typeface="Calibri"/>
              </a:rPr>
              <a:t>14,376</a:t>
            </a:r>
          </a:p>
          <a:p>
            <a:pPr algn="ctr"/>
            <a:r>
              <a:rPr sz="1150">
                <a:solidFill>
                  <a:srgbClr val="5A626C"/>
                </a:solidFill>
                <a:latin typeface="Calibri"/>
              </a:rPr>
              <a:t>Validation images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331720"/>
            <a:ext cx="557784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94360" y="2331720"/>
            <a:ext cx="55778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7512" y="2368296"/>
            <a:ext cx="54315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Interpretation of Table 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2743200"/>
            <a:ext cx="5212080" cy="283464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50">
                <a:solidFill>
                  <a:srgbClr val="292F36"/>
                </a:solidFill>
                <a:latin typeface="Calibri"/>
              </a:defRPr>
            </a:pPr>
            <a:r>
              <a:rPr dirty="0"/>
              <a:t>Evaluation scope: the full validation split, not the official test split.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50">
                <a:solidFill>
                  <a:srgbClr val="292F36"/>
                </a:solidFill>
                <a:latin typeface="Calibri"/>
              </a:defRPr>
            </a:pPr>
            <a:r>
              <a:rPr dirty="0"/>
              <a:t>Weighted metrics are strong because high-support classes dominate the dataset.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50">
                <a:solidFill>
                  <a:srgbClr val="292F36"/>
                </a:solidFill>
                <a:latin typeface="Calibri"/>
              </a:defRPr>
            </a:pPr>
            <a:r>
              <a:rPr dirty="0"/>
              <a:t>Macro metrics are lower because rare classes are unstable and much more sensitive to imbalance.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50">
                <a:solidFill>
                  <a:srgbClr val="292F36"/>
                </a:solidFill>
                <a:latin typeface="Calibri"/>
              </a:defRPr>
            </a:pPr>
            <a:r>
              <a:rPr dirty="0"/>
              <a:t>The thesis explicitly treats these values as validation-split evidence rather than universal field performance.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2331720"/>
            <a:ext cx="525780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355080" y="2331720"/>
            <a:ext cx="52578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28232" y="2368296"/>
            <a:ext cx="51114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Selected class-level observations from Table 9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16633"/>
              </p:ext>
            </p:extLst>
          </p:nvPr>
        </p:nvGraphicFramePr>
        <p:xfrm>
          <a:off x="6565392" y="2743200"/>
          <a:ext cx="4974335" cy="314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4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4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1">
                          <a:solidFill>
                            <a:srgbClr val="FFFFFF"/>
                          </a:solidFill>
                          <a:latin typeface="Calibri"/>
                        </a:rPr>
                        <a:t>Class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Calibri"/>
                        </a:rPr>
                        <a:t>Precision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Calibri"/>
                        </a:rPr>
                        <a:t>Recall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Calibri"/>
                        </a:rPr>
                        <a:t>F1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Calibri"/>
                        </a:rPr>
                        <a:t>Support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honey_bee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0.8901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0.9257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0.9076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1,628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honey_bee_varroa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0.9666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0.7694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0.8568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451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other_insect_hive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0.9897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0.9819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0.9858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12,063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wasp_common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0.3832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 dirty="0">
                          <a:solidFill>
                            <a:srgbClr val="292F36"/>
                          </a:solidFill>
                          <a:latin typeface="Calibri"/>
                        </a:rPr>
                        <a:t>0.7805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0.5141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256">
                <a:tc>
                  <a:txBody>
                    <a:bodyPr/>
                    <a:lstStyle/>
                    <a:p>
                      <a:pPr algn="l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hornet_european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0.0000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0.0000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292F36"/>
                          </a:solidFill>
                          <a:latin typeface="Calibri"/>
                        </a:rPr>
                        <a:t>0.0000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 dirty="0">
                          <a:solidFill>
                            <a:srgbClr val="292F36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4" name="Picture 23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Confusion Structure of the Promoted Desktop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6492240" cy="5394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25880"/>
            <a:ext cx="5852160" cy="4813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7260" y="6139167"/>
            <a:ext cx="58521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i="1" dirty="0">
                <a:solidFill>
                  <a:srgbClr val="5A626C"/>
                </a:solidFill>
                <a:latin typeface="Calibri"/>
              </a:rPr>
              <a:t>Figure 5. Validation-split confusion-count matrix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23760" y="914400"/>
            <a:ext cx="4297680" cy="5394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223760" y="914400"/>
            <a:ext cx="4297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96912" y="950976"/>
            <a:ext cx="4151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Key reading points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4927" y="1417320"/>
            <a:ext cx="3931920" cy="4480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The strongest support and best behavior are concentrated in the dominant class: other_insect_hive.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honey_bee also shows strong and stable validation performance.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Lower-support classes such as hornet_european and wasp_common are more error-prone.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This explains why weighted scores remain high while macro scores remain more conservative.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The figure reinforces the thesis argument that rare-class performance must be interpreted cautiously.</a:t>
            </a:r>
          </a:p>
        </p:txBody>
      </p:sp>
      <p:pic>
        <p:nvPicPr>
          <p:cNvPr id="15" name="Picture 14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Diagnostic Example-Image Evaluation: Desktop vs 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914400"/>
            <a:ext cx="6537960" cy="5440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914400"/>
            <a:ext cx="653796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" y="950976"/>
            <a:ext cx="639165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Overall metrics (Table 12)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826323"/>
              </p:ext>
            </p:extLst>
          </p:nvPr>
        </p:nvGraphicFramePr>
        <p:xfrm>
          <a:off x="841248" y="1508760"/>
          <a:ext cx="603504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Accuracy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Macro F1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Weighted F1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Boundary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Desktop-local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0.4085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0.3206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0.3251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Example images only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Edge runtime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0.4507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0.3479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0.3528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dirty="0">
                          <a:solidFill>
                            <a:srgbClr val="292F36"/>
                          </a:solidFill>
                          <a:latin typeface="Calibri"/>
                        </a:rPr>
                        <a:t>Dev-host only; not Pi 4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68680" y="3429000"/>
            <a:ext cx="5897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420" b="0">
                <a:solidFill>
                  <a:srgbClr val="292F36"/>
                </a:solidFill>
                <a:latin typeface="Calibri"/>
              </a:rPr>
              <a:t>Interpretation:
• These 71-image results are diagnostic example-image checks, not official held-out test-set benchmarks.
• The edge runtime slightly exceeds the desktop-local example-image accuracy on this curated folder set.
• The thesis explicitly warns that statistical and practical interpretation must remain cautious.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60920" y="914400"/>
            <a:ext cx="4206240" cy="5440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60920" y="914400"/>
            <a:ext cx="42062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434072" y="950976"/>
            <a:ext cx="40599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Latency summary (Table 14)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253138"/>
              </p:ext>
            </p:extLst>
          </p:nvPr>
        </p:nvGraphicFramePr>
        <p:xfrm>
          <a:off x="7589520" y="1508760"/>
          <a:ext cx="370332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5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5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Mean ms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Median ms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P95 ms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Desktop-local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42.91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29.71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114.67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Edge runtime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dirty="0">
                          <a:solidFill>
                            <a:srgbClr val="292F36"/>
                          </a:solidFill>
                          <a:latin typeface="Calibri"/>
                        </a:rPr>
                        <a:t>14.09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292F36"/>
                          </a:solidFill>
                          <a:latin typeface="Calibri"/>
                        </a:rPr>
                        <a:t>8.86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 dirty="0">
                          <a:solidFill>
                            <a:srgbClr val="292F36"/>
                          </a:solidFill>
                          <a:latin typeface="Calibri"/>
                        </a:rPr>
                        <a:t>34.71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589520" y="3154680"/>
            <a:ext cx="3657600" cy="192024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380" b="0">
                <a:solidFill>
                  <a:srgbClr val="292F36"/>
                </a:solidFill>
                <a:latin typeface="Calibri"/>
              </a:rPr>
              <a:t>Current reading:
• In the development-host example-image run, the edge runtime is faster than the desktop-local CPU example evaluation.
• This does not substitute for physical Raspberry Pi 4 field timing.</a:t>
            </a:r>
          </a:p>
        </p:txBody>
      </p:sp>
      <p:pic>
        <p:nvPicPr>
          <p:cNvPr id="18" name="Picture 17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Representative Example Predictions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621792"/>
            <a:ext cx="9326880" cy="2377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dirty="0">
                <a:solidFill>
                  <a:srgbClr val="5A626C"/>
                </a:solidFill>
                <a:latin typeface="Calibri"/>
              </a:rPr>
              <a:t>Figure 10 and Figure 11 from the thesis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5577840" cy="5502402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02920" y="914400"/>
            <a:ext cx="55778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6072" y="950976"/>
            <a:ext cx="54315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10. Desktop-local example predictions</a:t>
            </a:r>
          </a:p>
        </p:txBody>
      </p:sp>
      <p:pic>
        <p:nvPicPr>
          <p:cNvPr id="11" name="Picture 10" descr="im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25880"/>
            <a:ext cx="5276088" cy="49286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32387" y="6056168"/>
            <a:ext cx="464082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1" dirty="0">
                <a:solidFill>
                  <a:srgbClr val="5A626C"/>
                </a:solidFill>
                <a:latin typeface="Calibri"/>
              </a:rPr>
              <a:t>Representative desktop-local example predictions with ground-truth and predicted labels.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6734" y="940161"/>
            <a:ext cx="5790895" cy="5502402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355080" y="914400"/>
            <a:ext cx="55778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10737" y="950976"/>
            <a:ext cx="54315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11. Edge-runtime example predictions</a:t>
            </a:r>
          </a:p>
        </p:txBody>
      </p:sp>
      <p:pic>
        <p:nvPicPr>
          <p:cNvPr id="16" name="Picture 15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325880"/>
            <a:ext cx="5577840" cy="4691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31864" y="6044184"/>
            <a:ext cx="5157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i="1" dirty="0">
                <a:solidFill>
                  <a:srgbClr val="5A626C"/>
                </a:solidFill>
                <a:latin typeface="Calibri"/>
              </a:rPr>
              <a:t>Representative low-resource edge-runtime example predictions under development-host evaluation.</a:t>
            </a:r>
          </a:p>
        </p:txBody>
      </p:sp>
      <p:pic>
        <p:nvPicPr>
          <p:cNvPr id="19" name="Picture 18" descr="neu_logo_clean_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Performance, Stress Testing, and Safeguarded Edge Behavior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" y="868680"/>
            <a:ext cx="55778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75488" y="868680"/>
            <a:ext cx="55778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905256"/>
            <a:ext cx="54315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Stress and edge API summaries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325880"/>
            <a:ext cx="21031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7A1E3A"/>
                </a:solidFill>
                <a:latin typeface="Calibri"/>
              </a:rPr>
              <a:t>Stress probe (Table 15)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627632"/>
            <a:ext cx="19202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Average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1627632"/>
            <a:ext cx="11430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1">
                <a:solidFill>
                  <a:srgbClr val="292F36"/>
                </a:solidFill>
                <a:latin typeface="Calibri"/>
              </a:rPr>
              <a:t>~2849.3 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1865376"/>
            <a:ext cx="19202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Median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8880" y="1865376"/>
            <a:ext cx="11430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1">
                <a:solidFill>
                  <a:srgbClr val="292F36"/>
                </a:solidFill>
                <a:latin typeface="Calibri"/>
              </a:rPr>
              <a:t>~2773.8 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103120"/>
            <a:ext cx="19202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Approx. P95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8880" y="2103120"/>
            <a:ext cx="11430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1">
                <a:solidFill>
                  <a:srgbClr val="292F36"/>
                </a:solidFill>
                <a:latin typeface="Calibri"/>
              </a:rPr>
              <a:t>~3352.4 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2340863"/>
            <a:ext cx="19202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Max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68880" y="2340863"/>
            <a:ext cx="11430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1">
                <a:solidFill>
                  <a:srgbClr val="292F36"/>
                </a:solidFill>
                <a:latin typeface="Calibri"/>
              </a:rPr>
              <a:t>~3657.4 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2578607"/>
            <a:ext cx="19202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Effective throughput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68880" y="2578607"/>
            <a:ext cx="11430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1">
                <a:solidFill>
                  <a:srgbClr val="292F36"/>
                </a:solidFill>
                <a:latin typeface="Calibri"/>
              </a:rPr>
              <a:t>~0.35 req/s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37560" y="1325880"/>
            <a:ext cx="21031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7A1E3A"/>
                </a:solidFill>
                <a:latin typeface="Calibri"/>
              </a:rPr>
              <a:t>Paced edge API (Table 16)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1627632"/>
            <a:ext cx="1874519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Total images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5232" y="1627632"/>
            <a:ext cx="41148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80" b="1">
                <a:solidFill>
                  <a:srgbClr val="292F36"/>
                </a:solidFill>
                <a:latin typeface="Calibri"/>
              </a:rPr>
              <a:t>71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1865376"/>
            <a:ext cx="1874519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Completed successfully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5232" y="1865376"/>
            <a:ext cx="41148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80" b="1">
                <a:solidFill>
                  <a:srgbClr val="292F36"/>
                </a:solidFill>
                <a:latin typeface="Calibri"/>
              </a:rPr>
              <a:t>71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2103120"/>
            <a:ext cx="1874519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Exact label matches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85232" y="2103120"/>
            <a:ext cx="41148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80" b="1">
                <a:solidFill>
                  <a:srgbClr val="292F36"/>
                </a:solidFill>
                <a:latin typeface="Calibri"/>
              </a:rPr>
              <a:t>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29000" y="2340863"/>
            <a:ext cx="1874519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Abstentions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5232" y="2340863"/>
            <a:ext cx="41148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80" b="1">
                <a:solidFill>
                  <a:srgbClr val="292F36"/>
                </a:solidFill>
                <a:latin typeface="Calibri"/>
              </a:rPr>
              <a:t>30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2578607"/>
            <a:ext cx="1874519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80" b="0">
                <a:solidFill>
                  <a:srgbClr val="292F36"/>
                </a:solidFill>
                <a:latin typeface="Calibri"/>
              </a:rPr>
              <a:t>Other labelled outcomes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85232" y="2578607"/>
            <a:ext cx="41148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80" b="1">
                <a:solidFill>
                  <a:srgbClr val="292F36"/>
                </a:solidFill>
                <a:latin typeface="Calibri"/>
              </a:rPr>
              <a:t>15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91072" y="868680"/>
            <a:ext cx="544068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291072" y="868680"/>
            <a:ext cx="5440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364224" y="905256"/>
            <a:ext cx="5294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Interpretation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65392" y="1325880"/>
            <a:ext cx="47548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400"/>
              </a:spcAft>
              <a:defRPr sz="1300">
                <a:solidFill>
                  <a:srgbClr val="292F36"/>
                </a:solidFill>
                <a:latin typeface="Calibri"/>
              </a:defRPr>
            </a:pPr>
            <a:r>
              <a:t>• In the development-host example-image run, the edge runtime is faster than the desktop-local CPU example evaluation.</a:t>
            </a:r>
          </a:p>
          <a:p>
            <a:pPr>
              <a:lnSpc>
                <a:spcPct val="108000"/>
              </a:lnSpc>
              <a:spcAft>
                <a:spcPts val="400"/>
              </a:spcAft>
              <a:defRPr sz="1300">
                <a:solidFill>
                  <a:srgbClr val="292F36"/>
                </a:solidFill>
                <a:latin typeface="Calibri"/>
              </a:defRPr>
            </a:pPr>
            <a:r>
              <a:t>• Burst-rate probing demonstrates controlled rejection behavior (HTTP 429), which protects service stability.</a:t>
            </a:r>
          </a:p>
          <a:p>
            <a:pPr>
              <a:lnSpc>
                <a:spcPct val="108000"/>
              </a:lnSpc>
              <a:spcAft>
                <a:spcPts val="400"/>
              </a:spcAft>
              <a:defRPr sz="1300">
                <a:solidFill>
                  <a:srgbClr val="292F36"/>
                </a:solidFill>
                <a:latin typeface="Calibri"/>
              </a:defRPr>
            </a:pPr>
            <a:r>
              <a:t>• The edge API can abstain (unknown) when confidence is below the configured policy threshold.</a:t>
            </a:r>
          </a:p>
        </p:txBody>
      </p:sp>
      <p:pic>
        <p:nvPicPr>
          <p:cNvPr id="37" name="Picture 36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502920" y="4315968"/>
            <a:ext cx="11201400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502920" y="4315968"/>
            <a:ext cx="112014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76072" y="4352544"/>
            <a:ext cx="110550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Operational takeaways from Tables 15 and 16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" y="475488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600"/>
              </a:spcAft>
              <a:defRPr sz="1270">
                <a:solidFill>
                  <a:srgbClr val="292F36"/>
                </a:solidFill>
                <a:latin typeface="Calibri"/>
              </a:defRPr>
            </a:pPr>
            <a:r>
              <a:t>• The development-host stress probe shows bounded throughput and controlled saturation under burst requests.</a:t>
            </a:r>
          </a:p>
          <a:p>
            <a:pPr>
              <a:lnSpc>
                <a:spcPct val="108000"/>
              </a:lnSpc>
              <a:spcAft>
                <a:spcPts val="600"/>
              </a:spcAft>
              <a:defRPr sz="1270">
                <a:solidFill>
                  <a:srgbClr val="292F36"/>
                </a:solidFill>
                <a:latin typeface="Calibri"/>
              </a:defRPr>
            </a:pPr>
            <a:r>
              <a:t>• HTTP 429 responses act as an intended safeguard rather than a failure indication.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08192" y="4754880"/>
            <a:ext cx="513892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600"/>
              </a:spcAft>
              <a:defRPr sz="1270">
                <a:solidFill>
                  <a:srgbClr val="292F36"/>
                </a:solidFill>
                <a:latin typeface="Calibri"/>
              </a:defRPr>
            </a:pPr>
            <a:r>
              <a:t>• In paced operation, all 71 example-image requests completed successfully on the edge API.</a:t>
            </a:r>
          </a:p>
          <a:p>
            <a:pPr>
              <a:lnSpc>
                <a:spcPct val="108000"/>
              </a:lnSpc>
              <a:spcAft>
                <a:spcPts val="600"/>
              </a:spcAft>
              <a:defRPr sz="1270">
                <a:solidFill>
                  <a:srgbClr val="292F36"/>
                </a:solidFill>
                <a:latin typeface="Calibri"/>
              </a:defRPr>
            </a:pPr>
            <a:r>
              <a:t>• The abstention pathway preserves reliability by withholding a forced label when confidence is below the configured threshold.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833872" y="4709160"/>
            <a:ext cx="15240" cy="86868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Detailed Performance Visuals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896112"/>
            <a:ext cx="5440680" cy="527977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6928" y="896112"/>
            <a:ext cx="5440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932688"/>
            <a:ext cx="5294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12. Desktop-local latency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463040"/>
            <a:ext cx="5065776" cy="462312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172200" y="896112"/>
            <a:ext cx="5440680" cy="527977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172200" y="896112"/>
            <a:ext cx="5440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45352" y="932688"/>
            <a:ext cx="5294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13. Edge-runtime latency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463040"/>
            <a:ext cx="5065776" cy="4623128"/>
          </a:xfrm>
          <a:prstGeom prst="rect">
            <a:avLst/>
          </a:prstGeom>
        </p:spPr>
      </p:pic>
      <p:pic>
        <p:nvPicPr>
          <p:cNvPr id="17" name="Picture 16" descr="neu_logo_clean_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Edge Outcome Visuals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896112"/>
            <a:ext cx="54406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6928" y="896112"/>
            <a:ext cx="5440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932688"/>
            <a:ext cx="5294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18. Outcome mix</a:t>
            </a:r>
          </a:p>
        </p:txBody>
      </p:sp>
      <p:pic>
        <p:nvPicPr>
          <p:cNvPr id="11" name="Picture 10" descr="figure18_s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4964307" cy="443846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172200" y="896112"/>
            <a:ext cx="54406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172200" y="896112"/>
            <a:ext cx="544068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45352" y="932688"/>
            <a:ext cx="529437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Figure 19. HTTP 200 vs 429</a:t>
            </a:r>
          </a:p>
        </p:txBody>
      </p:sp>
      <p:pic>
        <p:nvPicPr>
          <p:cNvPr id="15" name="Picture 14" descr="figure19_s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1325879"/>
            <a:ext cx="5077663" cy="4438465"/>
          </a:xfrm>
          <a:prstGeom prst="rect">
            <a:avLst/>
          </a:prstGeom>
        </p:spPr>
      </p:pic>
      <p:pic>
        <p:nvPicPr>
          <p:cNvPr id="17" name="Picture 16" descr="neu_logo_clean_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Evidence-to-Claim Logic and Deployment Readiness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690372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80160"/>
            <a:ext cx="6309360" cy="47001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60" y="6025254"/>
            <a:ext cx="6309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i="1" dirty="0">
                <a:solidFill>
                  <a:srgbClr val="5A626C"/>
                </a:solidFill>
                <a:latin typeface="Calibri"/>
              </a:rPr>
              <a:t>Figure 17. Three-platform deployment readiness comparison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35240" y="914400"/>
            <a:ext cx="388620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635240" y="914400"/>
            <a:ext cx="38862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08392" y="950976"/>
            <a:ext cx="37398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Why this matters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5552" y="1417320"/>
            <a:ext cx="3474720" cy="452628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The thesis distinguishes purpose, repository visibility, readiness evidence, and current boundary for each component.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Desktop evidence is strong at the host-side validation level.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Edge evidence supports software-host readiness but not yet physical Raspberry Pi 4 field legitimacy.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20">
                <a:solidFill>
                  <a:srgbClr val="292F36"/>
                </a:solidFill>
                <a:latin typeface="Calibri"/>
              </a:defRPr>
            </a:pPr>
            <a:r>
              <a:t>This boundary-setting is a central part of the scientific contribution of the thesis.</a:t>
            </a:r>
          </a:p>
        </p:txBody>
      </p:sp>
      <p:pic>
        <p:nvPicPr>
          <p:cNvPr id="15" name="Picture 14" descr="neu_logo_clea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Comparison with Selected Related Studies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013902"/>
            <a:ext cx="1106424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110642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950976"/>
            <a:ext cx="109179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Evidence-bounded comparison adapted from Table 11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114307"/>
              </p:ext>
            </p:extLst>
          </p:nvPr>
        </p:nvGraphicFramePr>
        <p:xfrm>
          <a:off x="731520" y="1417320"/>
          <a:ext cx="10762488" cy="4606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0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0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1">
                          <a:solidFill>
                            <a:srgbClr val="FFFFFF"/>
                          </a:solidFill>
                          <a:latin typeface="Calibri"/>
                        </a:rPr>
                        <a:t>Study / system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1">
                          <a:solidFill>
                            <a:srgbClr val="FFFFFF"/>
                          </a:solidFill>
                          <a:latin typeface="Calibri"/>
                        </a:rPr>
                        <a:t>Task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1">
                          <a:solidFill>
                            <a:srgbClr val="FFFFFF"/>
                          </a:solidFill>
                          <a:latin typeface="Calibri"/>
                        </a:rPr>
                        <a:t>Main reported metric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1">
                          <a:solidFill>
                            <a:srgbClr val="FFFFFF"/>
                          </a:solidFill>
                          <a:latin typeface="Calibri"/>
                        </a:rPr>
                        <a:t>Safe interpretation</a:t>
                      </a:r>
                    </a:p>
                  </a:txBody>
                  <a:tcPr marL="36576" marR="36576" marT="18288" marB="18288">
                    <a:solidFill>
                      <a:srgbClr val="7A1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HiveSentinel AI (desktop)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Six-class bee-pest classification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0.96675 validation accuracy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Strong desktop validation result; not reported as held-out test accuracy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Liang (2024)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Bee health evaluation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92.61% overall accuracy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Lower reported accuracy, but different task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Ratnayake et al. (2024)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Bee species identification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90.18% accuracy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 dirty="0">
                          <a:solidFill>
                            <a:srgbClr val="292F36"/>
                          </a:solidFill>
                          <a:latin typeface="Calibri"/>
                        </a:rPr>
                        <a:t>Domain-close comparator with lower reported accuracy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Narcia-Macias et al. (2023)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Hive-entrance monitoring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96.28% tracking acc.; 0.95 F1 bee recognition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Very close comparator; task and metric differ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Vdoviak et al. (2025)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Hive-entrance detection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 dirty="0">
                          <a:solidFill>
                            <a:srgbClr val="292F36"/>
                          </a:solidFill>
                          <a:latin typeface="Calibri"/>
                        </a:rPr>
                        <a:t>F1 up to ~93–95%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Relevant detector comparator under different hardware/task</a:t>
                      </a:r>
                    </a:p>
                  </a:txBody>
                  <a:tcPr marL="36576" marR="36576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105">
                <a:tc>
                  <a:txBody>
                    <a:bodyPr/>
                    <a:lstStyle/>
                    <a:p>
                      <a:pPr algn="l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O'Shea-Wheller et al. (2024) / VespAI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Invasive hornet detection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>
                          <a:solidFill>
                            <a:srgbClr val="292F36"/>
                          </a:solidFill>
                          <a:latin typeface="Calibri"/>
                        </a:rPr>
                        <a:t>Mean precision-recall score ≥ 0.99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80" b="0" dirty="0">
                          <a:solidFill>
                            <a:srgbClr val="292F36"/>
                          </a:solidFill>
                          <a:latin typeface="Calibri"/>
                        </a:rPr>
                        <a:t>Stronger narrow-task result; not a like-for-like broader framework comparison</a:t>
                      </a:r>
                    </a:p>
                  </a:txBody>
                  <a:tcPr marL="36576" marR="36576" marT="18288" marB="18288"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14400" y="6024052"/>
            <a:ext cx="10241280" cy="384048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en-US" sz="1120" b="1" dirty="0">
                <a:solidFill>
                  <a:srgbClr val="5A626C"/>
                </a:solidFill>
                <a:latin typeface="Calibri"/>
              </a:rPr>
              <a:t>Important caution: the thesis explicitly avoids presenting this as a single-metric leaderboard because tasks, datasets, and hardware conditions differ across studies.</a:t>
            </a:r>
          </a:p>
        </p:txBody>
      </p:sp>
      <p:pic>
        <p:nvPicPr>
          <p:cNvPr id="13" name="Picture 12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Discussion: Bounded Answers to the Research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11064240" cy="5394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1106424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950976"/>
            <a:ext cx="1091793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Interpretive linkage adapted from Table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325880"/>
            <a:ext cx="868680" cy="384048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1380744"/>
            <a:ext cx="86868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RQ1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83080" y="1307592"/>
            <a:ext cx="5806440" cy="45720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938528" y="1362456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150" b="0">
                <a:solidFill>
                  <a:srgbClr val="292F36"/>
                </a:solidFill>
                <a:latin typeface="Calibri"/>
              </a:rPr>
              <a:t>HiveSentinel AI demonstrates an integrated monitoring workflow across web, desktop-local, and edge-runtime layers.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307592"/>
            <a:ext cx="3429000" cy="457200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63840" y="1362456"/>
            <a:ext cx="315468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070" b="0">
                <a:solidFill>
                  <a:srgbClr val="292F36"/>
                </a:solidFill>
                <a:latin typeface="Calibri"/>
              </a:rPr>
              <a:t>Workflow completeness is shown through engineering evidence, not beekeeper field validation.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2176272"/>
            <a:ext cx="868680" cy="384048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2231136"/>
            <a:ext cx="86868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RQ2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2157984"/>
            <a:ext cx="5806440" cy="45720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938528" y="2212848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150" b="0">
                <a:solidFill>
                  <a:srgbClr val="292F36"/>
                </a:solidFill>
                <a:latin typeface="Calibri"/>
              </a:rPr>
              <a:t>The desktop-local classifier is most strongly supported by the Phase 3 validation-split evidence.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26679" y="2157984"/>
            <a:ext cx="3429000" cy="457200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863840" y="2212848"/>
            <a:ext cx="315468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070" b="0">
                <a:solidFill>
                  <a:srgbClr val="292F36"/>
                </a:solidFill>
                <a:latin typeface="Calibri"/>
              </a:rPr>
              <a:t>Example-image results are diagnostic only; rare-class behavior requires caution.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3026664"/>
            <a:ext cx="868680" cy="384048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3081528"/>
            <a:ext cx="86868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RQ3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83080" y="3008376"/>
            <a:ext cx="5806440" cy="45720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938528" y="3063240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150" b="0">
                <a:solidFill>
                  <a:srgbClr val="292F36"/>
                </a:solidFill>
                <a:latin typeface="Calibri"/>
              </a:rPr>
              <a:t>The desktop-local and application layers show controlled API, stress, and latency evidence.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26679" y="3008376"/>
            <a:ext cx="3429000" cy="457200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863840" y="3063240"/>
            <a:ext cx="315468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070" b="0">
                <a:solidFill>
                  <a:srgbClr val="292F36"/>
                </a:solidFill>
                <a:latin typeface="Calibri"/>
              </a:rPr>
              <a:t>Values are environment-specific and should not be generalized to internet-scale or field deployments.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7240" y="3877056"/>
            <a:ext cx="868680" cy="384048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77240" y="3931920"/>
            <a:ext cx="86868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RQ4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83080" y="3858768"/>
            <a:ext cx="5806440" cy="45720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938528" y="3913632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150" b="0" dirty="0">
                <a:solidFill>
                  <a:srgbClr val="292F36"/>
                </a:solidFill>
                <a:latin typeface="Calibri"/>
              </a:rPr>
              <a:t>The edge runtime demonstrates ONNX/Flask package readiness, rate-limited behavior, and abstain-capable prediction.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26679" y="3858768"/>
            <a:ext cx="3429000" cy="457200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863840" y="3913632"/>
            <a:ext cx="315468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070" b="0">
                <a:solidFill>
                  <a:srgbClr val="292F36"/>
                </a:solidFill>
                <a:latin typeface="Calibri"/>
              </a:rPr>
              <a:t>These are development-host results, not physical Raspberry Pi 4 field measurements.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7240" y="4727448"/>
            <a:ext cx="868680" cy="384048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77240" y="4782312"/>
            <a:ext cx="868680" cy="1828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RQ5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783080" y="4709160"/>
            <a:ext cx="5806440" cy="457200"/>
          </a:xfrm>
          <a:prstGeom prst="roundRect">
            <a:avLst/>
          </a:prstGeom>
          <a:solidFill>
            <a:srgbClr val="F2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938528" y="4764024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150" b="0">
                <a:solidFill>
                  <a:srgbClr val="292F36"/>
                </a:solidFill>
                <a:latin typeface="Calibri"/>
              </a:rPr>
              <a:t>Remaining evidence requirements are clearly identified: public dataset release and physical Raspberry Pi 4 execution with logs/screenshots.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726679" y="4709160"/>
            <a:ext cx="3429000" cy="457200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863840" y="4764024"/>
            <a:ext cx="3154680" cy="329184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070" b="0">
                <a:solidFill>
                  <a:srgbClr val="292F36"/>
                </a:solidFill>
                <a:latin typeface="Calibri"/>
              </a:rPr>
              <a:t>Until completed, dataset public availability and Pi 4 field performance remain pending.</a:t>
            </a:r>
          </a:p>
        </p:txBody>
      </p:sp>
      <p:pic>
        <p:nvPicPr>
          <p:cNvPr id="41" name="Picture 40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Limitations and Boundary Conditions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960120"/>
            <a:ext cx="10881360" cy="566928"/>
          </a:xfrm>
          <a:prstGeom prst="roundRect">
            <a:avLst/>
          </a:prstGeom>
          <a:solidFill>
            <a:srgbClr val="FBF4E8"/>
          </a:solidFill>
          <a:ln>
            <a:solidFill>
              <a:srgbClr val="E7D2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10424160" cy="256032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500" b="1">
                <a:solidFill>
                  <a:srgbClr val="CA8527"/>
                </a:solidFill>
                <a:latin typeface="Calibri"/>
              </a:rPr>
              <a:t>Central thesis principle: what is evidenced must be separated from what is still pending.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28800"/>
            <a:ext cx="50749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31520" y="1828800"/>
            <a:ext cx="50749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1865376"/>
            <a:ext cx="49286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Not yet evidenced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331720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20" b="0">
                <a:solidFill>
                  <a:srgbClr val="292F36"/>
                </a:solidFill>
                <a:latin typeface="Calibri"/>
              </a:rPr>
              <a:t>Physical Raspberry Pi 4 field latency, thermal behavior, and long-run stability are not reported as completed.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59" y="1828800"/>
            <a:ext cx="50749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309359" y="1828800"/>
            <a:ext cx="50749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82511" y="1865376"/>
            <a:ext cx="49286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Evaluation boundary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1" y="2331720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20" b="0">
                <a:solidFill>
                  <a:srgbClr val="292F36"/>
                </a:solidFill>
                <a:latin typeface="Calibri"/>
              </a:rPr>
              <a:t>71-image desktop and edge results are diagnostic example-image checks, not official held-out test benchmarks.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49039"/>
            <a:ext cx="50749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31520" y="3749039"/>
            <a:ext cx="50749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3785615"/>
            <a:ext cx="49286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Data-release boundary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251959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20" b="0">
                <a:solidFill>
                  <a:srgbClr val="292F36"/>
                </a:solidFill>
                <a:latin typeface="Calibri"/>
              </a:rPr>
              <a:t>The merged yolo_insects_multi dataset was not yet published with a public DOI/URL in the thesis evidence bundle.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59" y="3749039"/>
            <a:ext cx="50749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309359" y="3749039"/>
            <a:ext cx="50749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82511" y="3785615"/>
            <a:ext cx="49286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Human-study boundary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3951" y="4251959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420" b="0">
                <a:solidFill>
                  <a:srgbClr val="292F36"/>
                </a:solidFill>
                <a:latin typeface="Calibri"/>
              </a:rPr>
              <a:t>No beekeeper usability study, clinical/regulatory validation, or commercial production-system benchmark is claimed.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5806440"/>
            <a:ext cx="10515600" cy="2286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150" b="1">
                <a:solidFill>
                  <a:srgbClr val="5A626C"/>
                </a:solidFill>
                <a:latin typeface="Calibri"/>
              </a:rPr>
              <a:t>These limitations do not remove the current contribution; they define the responsible scope of the contribution.</a:t>
            </a:r>
          </a:p>
        </p:txBody>
      </p:sp>
      <p:pic>
        <p:nvPicPr>
          <p:cNvPr id="27" name="Picture 26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Main Contributions and Future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548640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548640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950976"/>
            <a:ext cx="534009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Main contributions (Chapter VI)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1417320"/>
            <a:ext cx="4983480" cy="448056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C1: Coupling model metrics with component-level application and runtime validation creates a hybrid evaluation structure.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C2: The thesis demonstrates the trade-off between safety controls and model accuracy in a low-resource edge setting.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C3: It separates validation-split metrics, example-image summaries, illustrative behavior, and edge timing to reduce over-claiming.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410">
                <a:solidFill>
                  <a:srgbClr val="292F36"/>
                </a:solidFill>
                <a:latin typeface="Calibri"/>
              </a:defRPr>
            </a:pPr>
            <a:r>
              <a:t>C4: It clearly defines what current software validation supports and what physical Raspberry Pi field validation still requires.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914400"/>
            <a:ext cx="5303520" cy="5349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217920" y="914400"/>
            <a:ext cx="5303520" cy="329184"/>
          </a:xfrm>
          <a:prstGeom prst="round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91072" y="950976"/>
            <a:ext cx="5157216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  <a:latin typeface="Calibri"/>
              </a:rPr>
              <a:t>Future work and recommendations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417320"/>
            <a:ext cx="4892040" cy="4526280"/>
          </a:xfrm>
          <a:prstGeom prst="rect">
            <a:avLst/>
          </a:prstGeom>
          <a:noFill/>
          <a:ln>
            <a:noFill/>
          </a:ln>
        </p:spPr>
        <p:txBody>
          <a:bodyPr wrap="square" lIns="73152" tIns="36576" rIns="54864" bIns="36576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defRPr sz="1390">
                <a:solidFill>
                  <a:srgbClr val="292F36"/>
                </a:solidFill>
                <a:latin typeface="Calibri"/>
              </a:defRPr>
            </a:pPr>
            <a:r>
              <a:t>Publish the merged yolo_insects_multi dataset with a stable public URL/DOI and checksum validation.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390">
                <a:solidFill>
                  <a:srgbClr val="292F36"/>
                </a:solidFill>
                <a:latin typeface="Calibri"/>
              </a:defRPr>
            </a:pPr>
            <a:r>
              <a:t>Run and document physical Raspberry Pi 4 execution with latency, thermal, and power stability evidence.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390">
                <a:solidFill>
                  <a:srgbClr val="292F36"/>
                </a:solidFill>
                <a:latin typeface="Calibri"/>
              </a:defRPr>
            </a:pPr>
            <a:r>
              <a:t>Extend reliability analysis with calibration-aware evaluation (e.g., reliability diagrams and selective prediction metrics).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390">
                <a:solidFill>
                  <a:srgbClr val="292F36"/>
                </a:solidFill>
                <a:latin typeface="Calibri"/>
              </a:defRPr>
            </a:pPr>
            <a:r>
              <a:t>Improve rare-class behavior through structured augmentation or taxonomy revision.</a:t>
            </a:r>
          </a:p>
          <a:p>
            <a:pPr>
              <a:lnSpc>
                <a:spcPct val="110000"/>
              </a:lnSpc>
              <a:spcAft>
                <a:spcPts val="200"/>
              </a:spcAft>
              <a:defRPr sz="1390">
                <a:solidFill>
                  <a:srgbClr val="292F36"/>
                </a:solidFill>
                <a:latin typeface="Calibri"/>
              </a:defRPr>
            </a:pPr>
            <a:r>
              <a:t>Maintain synchronized validation records and updated result visualizations for future releases.</a:t>
            </a:r>
          </a:p>
        </p:txBody>
      </p:sp>
      <p:pic>
        <p:nvPicPr>
          <p:cNvPr id="16" name="Picture 15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"/>
            <a:ext cx="10287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Calibri"/>
              </a:rPr>
              <a:t>Conclusion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" y="6537960"/>
            <a:ext cx="11643055" cy="1905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6601968"/>
            <a:ext cx="10012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60">
                <a:solidFill>
                  <a:srgbClr val="5A626C"/>
                </a:solidFill>
                <a:latin typeface="Calibri"/>
              </a:rPr>
              <a:t>Design and Evaluation of HiveSentinel AI: A Multi-Platform System for Bee Pest Monitoring | Muhammed Murat Yanaşoğlu | Master Thesis Defence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3015" y="6583680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A626C"/>
                </a:solidFill>
                <a:latin typeface="Calibri"/>
              </a:rPr>
              <a:t>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097280"/>
            <a:ext cx="106984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43000" y="1508760"/>
            <a:ext cx="502920" cy="502920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1572768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1536192"/>
            <a:ext cx="9098280" cy="50292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650" b="0">
                <a:solidFill>
                  <a:srgbClr val="292F36"/>
                </a:solidFill>
                <a:latin typeface="Calibri"/>
              </a:rPr>
              <a:t>HiveSentinel AI was developed as a multi-platform monitoring framework that integrates a web application, a desktop-local YOLOv8 pipeline, and an ONNX-first edge runtime.</a:t>
            </a:r>
          </a:p>
        </p:txBody>
      </p:sp>
      <p:sp>
        <p:nvSpPr>
          <p:cNvPr id="11" name="Oval 10"/>
          <p:cNvSpPr/>
          <p:nvPr/>
        </p:nvSpPr>
        <p:spPr>
          <a:xfrm>
            <a:off x="1143000" y="2514600"/>
            <a:ext cx="502920" cy="502920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2578608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2542032"/>
            <a:ext cx="9098280" cy="50292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650" b="0">
                <a:solidFill>
                  <a:srgbClr val="292F36"/>
                </a:solidFill>
                <a:latin typeface="Calibri"/>
              </a:rPr>
              <a:t>The strongest full-split evidence in the thesis is the desktop-local Phase 3 validation result: 0.96675 top-1 accuracy on 14,376 validation images.</a:t>
            </a:r>
          </a:p>
        </p:txBody>
      </p:sp>
      <p:sp>
        <p:nvSpPr>
          <p:cNvPr id="14" name="Oval 13"/>
          <p:cNvSpPr/>
          <p:nvPr/>
        </p:nvSpPr>
        <p:spPr>
          <a:xfrm>
            <a:off x="1143000" y="3520440"/>
            <a:ext cx="502920" cy="502920"/>
          </a:xfrm>
          <a:prstGeom prst="ellipse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3000" y="3584448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3547872"/>
            <a:ext cx="9098280" cy="50292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l"/>
            <a:r>
              <a:rPr sz="1650" b="0">
                <a:solidFill>
                  <a:srgbClr val="292F36"/>
                </a:solidFill>
                <a:latin typeface="Calibri"/>
              </a:rPr>
              <a:t>The thesis makes a defensible MSc-level contribution by combining implementation, validation, integration, and boundary-setting—while clearly reserving Raspberry Pi 4 field claims and human-centered validation for future work.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507492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500" b="1">
                <a:solidFill>
                  <a:srgbClr val="7A1E3A"/>
                </a:solidFill>
                <a:latin typeface="Calibri"/>
              </a:rPr>
              <a:t>Final message: In applied monitoring systems, evidence discipline is part of the contribution.</a:t>
            </a:r>
          </a:p>
        </p:txBody>
      </p:sp>
      <p:pic>
        <p:nvPicPr>
          <p:cNvPr id="19" name="Picture 18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6400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0" cy="6858000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817352" y="0"/>
            <a:ext cx="1371600" cy="6858000"/>
          </a:xfrm>
          <a:prstGeom prst="rect">
            <a:avLst/>
          </a:prstGeom>
          <a:solidFill>
            <a:srgbClr val="7A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03120" y="2331720"/>
            <a:ext cx="7955279" cy="64008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3000" b="1">
                <a:solidFill>
                  <a:srgbClr val="7A1E3A"/>
                </a:solidFill>
                <a:latin typeface="Calibri"/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2971800"/>
            <a:ext cx="8321040" cy="4572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2400" b="0">
                <a:solidFill>
                  <a:srgbClr val="292F36"/>
                </a:solidFill>
                <a:latin typeface="Calibri"/>
              </a:rPr>
              <a:t>Questions and Discussion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3749039"/>
            <a:ext cx="7498079" cy="640175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3200" b="1" dirty="0">
                <a:solidFill>
                  <a:srgbClr val="292F36"/>
                </a:solidFill>
                <a:latin typeface="Calibri"/>
              </a:rPr>
              <a:t>Muhammed Murat </a:t>
            </a:r>
            <a:r>
              <a:rPr sz="3200" b="1" dirty="0" err="1">
                <a:solidFill>
                  <a:srgbClr val="292F36"/>
                </a:solidFill>
                <a:latin typeface="Calibri"/>
              </a:rPr>
              <a:t>Yanaşoğlu</a:t>
            </a:r>
            <a:endParaRPr sz="3200" b="1" dirty="0">
              <a:solidFill>
                <a:srgbClr val="292F36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4389025"/>
            <a:ext cx="7498079" cy="640175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3200" b="0" dirty="0">
                <a:latin typeface="Calibri"/>
              </a:rPr>
              <a:t>M.Sc. Thesis Defense</a:t>
            </a:r>
          </a:p>
        </p:txBody>
      </p:sp>
      <p:pic>
        <p:nvPicPr>
          <p:cNvPr id="10" name="Picture 9" descr="neu_logo_clean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914400"/>
            <a:ext cx="1143000" cy="1143000"/>
          </a:xfrm>
          <a:prstGeom prst="rect">
            <a:avLst/>
          </a:prstGeom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4836F108-099A-EE81-D7A3-6531BD11E1AC}"/>
              </a:ext>
            </a:extLst>
          </p:cNvPr>
          <p:cNvSpPr txBox="1"/>
          <p:nvPr/>
        </p:nvSpPr>
        <p:spPr>
          <a:xfrm>
            <a:off x="2560320" y="4967455"/>
            <a:ext cx="7498079" cy="701731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b="0" dirty="0">
                <a:latin typeface="Calibri"/>
              </a:rPr>
              <a:t>M.Sc. </a:t>
            </a:r>
            <a:r>
              <a:rPr lang="tr-TR" b="0" dirty="0" err="1">
                <a:latin typeface="Calibri"/>
              </a:rPr>
              <a:t>Artificial</a:t>
            </a:r>
            <a:r>
              <a:rPr lang="tr-TR" b="0" dirty="0">
                <a:latin typeface="Calibri"/>
              </a:rPr>
              <a:t> </a:t>
            </a:r>
            <a:r>
              <a:rPr lang="tr-TR" b="0" dirty="0" err="1">
                <a:latin typeface="Calibri"/>
              </a:rPr>
              <a:t>Intelligence</a:t>
            </a:r>
            <a:r>
              <a:rPr lang="tr-TR" b="0" dirty="0">
                <a:latin typeface="Calibri"/>
              </a:rPr>
              <a:t> </a:t>
            </a:r>
            <a:r>
              <a:rPr lang="tr-TR" b="0" dirty="0" err="1">
                <a:latin typeface="Calibri"/>
              </a:rPr>
              <a:t>Engineering</a:t>
            </a:r>
            <a:r>
              <a:rPr lang="tr-TR" b="0" dirty="0">
                <a:latin typeface="Calibri"/>
              </a:rPr>
              <a:t> </a:t>
            </a:r>
            <a:r>
              <a:rPr b="0" dirty="0">
                <a:latin typeface="Calibri"/>
              </a:rPr>
              <a:t>| Near East University</a:t>
            </a:r>
            <a:endParaRPr lang="tr-TR" b="0" dirty="0">
              <a:latin typeface="Calibri"/>
            </a:endParaRPr>
          </a:p>
          <a:p>
            <a:pPr algn="ctr"/>
            <a:r>
              <a:rPr lang="tr-TR" dirty="0" err="1">
                <a:latin typeface="Calibri"/>
              </a:rPr>
              <a:t>Student</a:t>
            </a:r>
            <a:r>
              <a:rPr lang="tr-TR" dirty="0">
                <a:latin typeface="Calibri"/>
              </a:rPr>
              <a:t> </a:t>
            </a:r>
            <a:r>
              <a:rPr lang="tr-TR" dirty="0" err="1">
                <a:latin typeface="Calibri"/>
              </a:rPr>
              <a:t>Number</a:t>
            </a:r>
            <a:r>
              <a:rPr lang="tr-TR" dirty="0">
                <a:latin typeface="Calibri"/>
              </a:rPr>
              <a:t>: 20245073</a:t>
            </a:r>
            <a:endParaRPr b="0" dirty="0">
              <a:latin typeface="Calibri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30ED43F-83B3-1970-927C-096B5DC5128C}"/>
              </a:ext>
            </a:extLst>
          </p:cNvPr>
          <p:cNvSpPr txBox="1"/>
          <p:nvPr/>
        </p:nvSpPr>
        <p:spPr>
          <a:xfrm>
            <a:off x="1947672" y="5718829"/>
            <a:ext cx="8321040" cy="363176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tr-TR" sz="1400" dirty="0">
                <a:solidFill>
                  <a:srgbClr val="5A626C"/>
                </a:solidFill>
                <a:hlinkClick r:id="rId3"/>
              </a:rPr>
              <a:t>https://muratyanasoglu.com/ </a:t>
            </a:r>
            <a:r>
              <a:rPr lang="tr-TR" sz="1400" dirty="0">
                <a:solidFill>
                  <a:srgbClr val="5A626C"/>
                </a:solidFill>
              </a:rPr>
              <a:t>| </a:t>
            </a:r>
            <a:r>
              <a:rPr lang="tr-TR" sz="1400" dirty="0">
                <a:solidFill>
                  <a:srgbClr val="5A626C"/>
                </a:solidFill>
                <a:latin typeface="Calibri"/>
                <a:hlinkClick r:id="rId4"/>
              </a:rPr>
              <a:t>20245073@std.neu.edu.tr</a:t>
            </a:r>
            <a:r>
              <a:rPr lang="tr-TR" sz="1400" dirty="0">
                <a:solidFill>
                  <a:srgbClr val="5A626C"/>
                </a:solidFill>
                <a:latin typeface="Calibri"/>
              </a:rPr>
              <a:t> </a:t>
            </a:r>
            <a:r>
              <a:rPr lang="tr-TR" sz="1400" dirty="0">
                <a:solidFill>
                  <a:srgbClr val="5A626C"/>
                </a:solidFill>
              </a:rPr>
              <a:t>| </a:t>
            </a:r>
            <a:r>
              <a:rPr lang="tr-TR" sz="1400" dirty="0">
                <a:solidFill>
                  <a:srgbClr val="5A626C"/>
                </a:solidFill>
                <a:hlinkClick r:id="rId5"/>
              </a:rPr>
              <a:t>eng.muratyanasoglu@gmail.com</a:t>
            </a:r>
            <a:r>
              <a:rPr lang="tr-TR" sz="1400" dirty="0">
                <a:solidFill>
                  <a:srgbClr val="5A626C"/>
                </a:solidFill>
              </a:rPr>
              <a:t> | </a:t>
            </a:r>
            <a:r>
              <a:rPr lang="tr-TR" sz="1400" dirty="0"/>
              <a:t>+905338324602 </a:t>
            </a:r>
            <a:endParaRPr sz="1400" b="0" dirty="0"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3133</Words>
  <Application>Microsoft Office PowerPoint</Application>
  <PresentationFormat>Geniş ekran</PresentationFormat>
  <Paragraphs>400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Bilgi İşlem</dc:creator>
  <cp:keywords/>
  <dc:description>generated using python-pptx</dc:description>
  <cp:lastModifiedBy>Bilgi İşlem</cp:lastModifiedBy>
  <cp:revision>2</cp:revision>
  <dcterms:created xsi:type="dcterms:W3CDTF">2013-01-27T09:14:16Z</dcterms:created>
  <dcterms:modified xsi:type="dcterms:W3CDTF">2026-06-21T15:32:42Z</dcterms:modified>
  <cp:category/>
</cp:coreProperties>
</file>